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671A-C5C1-4E74-AF5A-39AC5EAB60E4}" type="datetimeFigureOut">
              <a:rPr lang="pt-BR" smtClean="0"/>
              <a:t>13/09/2018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3F4C5-54D4-4306-9886-D7BA26F96E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3567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671A-C5C1-4E74-AF5A-39AC5EAB60E4}" type="datetimeFigureOut">
              <a:rPr lang="pt-BR" smtClean="0"/>
              <a:t>13/09/2018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3F4C5-54D4-4306-9886-D7BA26F96E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12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671A-C5C1-4E74-AF5A-39AC5EAB60E4}" type="datetimeFigureOut">
              <a:rPr lang="pt-BR" smtClean="0"/>
              <a:t>13/09/2018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3F4C5-54D4-4306-9886-D7BA26F96E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8402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671A-C5C1-4E74-AF5A-39AC5EAB60E4}" type="datetimeFigureOut">
              <a:rPr lang="pt-BR" smtClean="0"/>
              <a:t>13/09/2018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3F4C5-54D4-4306-9886-D7BA26F96E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151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671A-C5C1-4E74-AF5A-39AC5EAB60E4}" type="datetimeFigureOut">
              <a:rPr lang="pt-BR" smtClean="0"/>
              <a:t>13/09/2018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3F4C5-54D4-4306-9886-D7BA26F96E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9197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671A-C5C1-4E74-AF5A-39AC5EAB60E4}" type="datetimeFigureOut">
              <a:rPr lang="pt-BR" smtClean="0"/>
              <a:t>13/09/2018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3F4C5-54D4-4306-9886-D7BA26F96E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0646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671A-C5C1-4E74-AF5A-39AC5EAB60E4}" type="datetimeFigureOut">
              <a:rPr lang="pt-BR" smtClean="0"/>
              <a:t>13/09/2018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3F4C5-54D4-4306-9886-D7BA26F96E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1873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671A-C5C1-4E74-AF5A-39AC5EAB60E4}" type="datetimeFigureOut">
              <a:rPr lang="pt-BR" smtClean="0"/>
              <a:t>13/09/2018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3F4C5-54D4-4306-9886-D7BA26F96E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2063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671A-C5C1-4E74-AF5A-39AC5EAB60E4}" type="datetimeFigureOut">
              <a:rPr lang="pt-BR" smtClean="0"/>
              <a:t>13/09/2018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3F4C5-54D4-4306-9886-D7BA26F96E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3254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671A-C5C1-4E74-AF5A-39AC5EAB60E4}" type="datetimeFigureOut">
              <a:rPr lang="pt-BR" smtClean="0"/>
              <a:t>13/09/2018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3F4C5-54D4-4306-9886-D7BA26F96E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3685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671A-C5C1-4E74-AF5A-39AC5EAB60E4}" type="datetimeFigureOut">
              <a:rPr lang="pt-BR" smtClean="0"/>
              <a:t>13/09/2018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3F4C5-54D4-4306-9886-D7BA26F96E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7237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6671A-C5C1-4E74-AF5A-39AC5EAB60E4}" type="datetimeFigureOut">
              <a:rPr lang="pt-BR" smtClean="0"/>
              <a:t>13/09/2018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3F4C5-54D4-4306-9886-D7BA26F96E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290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80556"/>
            <a:ext cx="9144000" cy="758536"/>
          </a:xfrm>
        </p:spPr>
        <p:txBody>
          <a:bodyPr>
            <a:noAutofit/>
          </a:bodyPr>
          <a:lstStyle/>
          <a:p>
            <a:r>
              <a:rPr lang="pt-BR" sz="4400" b="1" dirty="0" smtClean="0"/>
              <a:t>A TRADIÇÃO GREGA</a:t>
            </a:r>
            <a:endParaRPr lang="pt-BR" sz="44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579418"/>
            <a:ext cx="9144000" cy="4145973"/>
          </a:xfrm>
        </p:spPr>
        <p:txBody>
          <a:bodyPr/>
          <a:lstStyle/>
          <a:p>
            <a:pPr marL="411480" lvl="0" indent="-342900" algn="just">
              <a:lnSpc>
                <a:spcPct val="100000"/>
              </a:lnSpc>
              <a:spcBef>
                <a:spcPts val="700"/>
              </a:spcBef>
              <a:buClr>
                <a:srgbClr val="D6ECFF"/>
              </a:buClr>
              <a:buSzPct val="95000"/>
              <a:buFont typeface="Wingdings"/>
              <a:buChar char=""/>
            </a:pPr>
            <a:r>
              <a:rPr lang="pt-BR" sz="2800" b="1" dirty="0">
                <a:latin typeface="Corbel"/>
              </a:rPr>
              <a:t>A Grécia, berço da história ocidental (século V a.C.): Heródoto busca desvincular a narrativa histórica do mito – Preocupação com a </a:t>
            </a:r>
            <a:r>
              <a:rPr lang="pt-BR" sz="2800" b="1" dirty="0" smtClean="0">
                <a:latin typeface="Corbel"/>
              </a:rPr>
              <a:t>verdade;</a:t>
            </a:r>
            <a:endParaRPr lang="pt-BR" sz="2800" b="1" dirty="0">
              <a:latin typeface="Corbel"/>
            </a:endParaRPr>
          </a:p>
          <a:p>
            <a:pPr marL="411480" lvl="0" indent="-342900" algn="just">
              <a:lnSpc>
                <a:spcPct val="100000"/>
              </a:lnSpc>
              <a:spcBef>
                <a:spcPts val="700"/>
              </a:spcBef>
              <a:buClr>
                <a:srgbClr val="D6ECFF"/>
              </a:buClr>
              <a:buSzPct val="95000"/>
              <a:buFont typeface="Wingdings"/>
              <a:buChar char=""/>
            </a:pPr>
            <a:r>
              <a:rPr lang="pt-BR" sz="2800" b="1" dirty="0">
                <a:latin typeface="Corbel"/>
              </a:rPr>
              <a:t>Tucídides (460-396 a.C.): “verificar tão escrupulosamente quanto possível a exatidão dos acontecimentos dos quais eu mesmo fui testemunha</a:t>
            </a:r>
            <a:r>
              <a:rPr lang="pt-BR" sz="2800" b="1" dirty="0" smtClean="0">
                <a:latin typeface="Corbel"/>
              </a:rPr>
              <a:t>”;</a:t>
            </a:r>
            <a:endParaRPr lang="pt-BR" sz="2800" b="1" dirty="0">
              <a:latin typeface="Corbel"/>
            </a:endParaRPr>
          </a:p>
          <a:p>
            <a:pPr marL="411480" lvl="0" indent="-342900" algn="just">
              <a:lnSpc>
                <a:spcPct val="100000"/>
              </a:lnSpc>
              <a:spcBef>
                <a:spcPts val="700"/>
              </a:spcBef>
              <a:buClr>
                <a:srgbClr val="D6ECFF"/>
              </a:buClr>
              <a:buSzPct val="95000"/>
              <a:buFont typeface="Wingdings"/>
              <a:buChar char=""/>
            </a:pPr>
            <a:r>
              <a:rPr lang="pt-BR" sz="2800" b="1" dirty="0">
                <a:latin typeface="Corbel"/>
              </a:rPr>
              <a:t>A preocupação com uma documentação variada e com a construção de um espírito </a:t>
            </a:r>
            <a:r>
              <a:rPr lang="pt-BR" sz="2800" b="1" dirty="0" smtClean="0">
                <a:latin typeface="Corbel"/>
              </a:rPr>
              <a:t>crítico;</a:t>
            </a:r>
            <a:endParaRPr lang="pt-BR" sz="2800" b="1" dirty="0">
              <a:latin typeface="Corbel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58660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2880" lvl="0" indent="-182880" algn="just">
              <a:lnSpc>
                <a:spcPct val="100000"/>
              </a:lnSpc>
              <a:spcBef>
                <a:spcPct val="20000"/>
              </a:spcBef>
              <a:buClr>
                <a:srgbClr val="93A299"/>
              </a:buClr>
              <a:buSzPct val="85000"/>
            </a:pPr>
            <a:r>
              <a:rPr lang="pt-BR" sz="2400" b="1" dirty="0">
                <a:solidFill>
                  <a:srgbClr val="292934"/>
                </a:solidFill>
                <a:latin typeface="Arial"/>
              </a:rPr>
              <a:t>É com Heródoto que surge pela primeira vez, a figura do “historiador” – não um escriba historiográfico e anônimo instituído diretamente pelo poder político, mas um indivíduo – uma “figura subjetiva” dotada de autonomia e poder de escolha – que elege para si um campo de discurso e reflexão sobre a </a:t>
            </a:r>
            <a:r>
              <a:rPr lang="pt-BR" sz="2400" b="1" dirty="0" smtClean="0">
                <a:solidFill>
                  <a:srgbClr val="292934"/>
                </a:solidFill>
                <a:latin typeface="Arial"/>
              </a:rPr>
              <a:t>história;</a:t>
            </a:r>
            <a:endParaRPr lang="pt-BR" sz="2400" b="1" dirty="0">
              <a:solidFill>
                <a:srgbClr val="292934"/>
              </a:solidFill>
              <a:latin typeface="Arial"/>
            </a:endParaRPr>
          </a:p>
          <a:p>
            <a:pPr algn="just"/>
            <a:r>
              <a:rPr lang="pt-BR" b="1" dirty="0" smtClean="0"/>
              <a:t>A “pesquisa”, para Heródoto, deveria se dar em forma de “inquérito” com “intenção de verdade”; a “escrita” assumiria o gênero narrativo, e as “fontes”, para os historiadores gregos, ainda deveriam ser preferencialmente de testemunhas oculares dos próprios acontecimentos.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82757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b="1" spc="-100" dirty="0">
                <a:latin typeface="Calibri Light" panose="020F0302020204030204" pitchFamily="34" charset="0"/>
              </a:rPr>
              <a:t>A </a:t>
            </a:r>
            <a:r>
              <a:rPr lang="pt-BR" b="1" spc="-100" dirty="0" smtClean="0">
                <a:latin typeface="Calibri Light" panose="020F0302020204030204" pitchFamily="34" charset="0"/>
              </a:rPr>
              <a:t>TRADIÇÃO ROMANA</a:t>
            </a:r>
            <a:endParaRPr lang="pt-BR" dirty="0">
              <a:latin typeface="Calibri Light" panose="020F030202020403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b="1" dirty="0" smtClean="0"/>
              <a:t>História como elemento justificador da expansão do Império romano;</a:t>
            </a:r>
          </a:p>
          <a:p>
            <a:pPr algn="just"/>
            <a:r>
              <a:rPr lang="pt-BR" b="1" dirty="0" smtClean="0"/>
              <a:t>A expansão do Cristianismo e seu caráter histórico;</a:t>
            </a:r>
          </a:p>
          <a:p>
            <a:pPr algn="just"/>
            <a:r>
              <a:rPr lang="pt-BR" b="1" dirty="0" smtClean="0"/>
              <a:t>Três fontes essenciais para a história ocidental: a grega, a romana e a judaico-cristã;</a:t>
            </a:r>
          </a:p>
          <a:p>
            <a:pPr algn="just"/>
            <a:r>
              <a:rPr lang="pt-BR" b="1" dirty="0" smtClean="0"/>
              <a:t>Era o próprio historiador, ele mesmo considerado como figura idônea, o que deveria trazer ao discurso historiográfico a garantia máxima da Verdade, e de que a pesquisa fora feita com a necessária imparcialidade e correção – 0 “ter visto” e o “ter ouvido”.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99858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5302"/>
          </a:xfrm>
        </p:spPr>
        <p:txBody>
          <a:bodyPr/>
          <a:lstStyle/>
          <a:p>
            <a:pPr algn="ctr"/>
            <a:r>
              <a:rPr lang="pt-BR" b="1" dirty="0" smtClean="0"/>
              <a:t>O PERÍODO MEDIEVAL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444336"/>
            <a:ext cx="10515600" cy="496685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pt-BR" b="1" dirty="0" smtClean="0"/>
              <a:t>A Idade Média e seu papel no desenvolvimento de técnicas que serão essenciais para o futuro da pesquisa histórica;</a:t>
            </a:r>
          </a:p>
          <a:p>
            <a:pPr algn="just"/>
            <a:r>
              <a:rPr lang="pt-BR" b="1" dirty="0" smtClean="0"/>
              <a:t>O recolhimento e conservação de obras essenciais para o desenvolvimento de uma tradição histórica ocidental;</a:t>
            </a:r>
          </a:p>
          <a:p>
            <a:pPr algn="just"/>
            <a:r>
              <a:rPr lang="pt-BR" b="1" dirty="0" smtClean="0"/>
              <a:t>O reduzido número de manuscritos e de  bibliotecas;</a:t>
            </a:r>
          </a:p>
          <a:p>
            <a:pPr algn="just"/>
            <a:r>
              <a:rPr lang="pt-BR" b="1" dirty="0" smtClean="0"/>
              <a:t>As fontes auxiliares (ruínas, monumentos, inscrições) e as fontes orais (testemunho);</a:t>
            </a:r>
          </a:p>
          <a:p>
            <a:pPr algn="just"/>
            <a:r>
              <a:rPr lang="pt-BR" b="1" dirty="0" smtClean="0"/>
              <a:t>Recuperação de um sentido de tempo/Desígnio divino;</a:t>
            </a:r>
          </a:p>
          <a:p>
            <a:pPr algn="just"/>
            <a:r>
              <a:rPr lang="pt-BR" b="1" dirty="0" smtClean="0"/>
              <a:t>A história providencial (teologia), a história erudita (elite); a história política (sentimento nacional), a história romance (literatura);</a:t>
            </a:r>
          </a:p>
          <a:p>
            <a:pPr algn="just"/>
            <a:r>
              <a:rPr lang="pt-BR" b="1" dirty="0" smtClean="0"/>
              <a:t>Clérigos, Bispos, Monges, Ordens Mendicantes;</a:t>
            </a:r>
          </a:p>
          <a:p>
            <a:pPr algn="just"/>
            <a:r>
              <a:rPr lang="pt-BR" b="1" dirty="0" smtClean="0"/>
              <a:t>A História dos leigos (séc. 12): Príncipes e grandes senhores/Diversificação de públicos;</a:t>
            </a:r>
          </a:p>
          <a:p>
            <a:pPr algn="just"/>
            <a:r>
              <a:rPr lang="pt-BR" b="1" dirty="0" smtClean="0"/>
              <a:t>Século XIV/XV: funcionários reais e burgueses/ Gradativa construção de um sentimento </a:t>
            </a:r>
            <a:r>
              <a:rPr lang="pt-BR" b="1" dirty="0" smtClean="0"/>
              <a:t>nacional.</a:t>
            </a:r>
            <a:endParaRPr lang="pt-BR" b="1" dirty="0" smtClean="0">
              <a:solidFill>
                <a:srgbClr val="292934"/>
              </a:solidFill>
              <a:latin typeface="Arial"/>
            </a:endParaRPr>
          </a:p>
          <a:p>
            <a:pPr algn="just"/>
            <a:endParaRPr lang="pt-BR" b="1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2789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/>
              <a:t>O PERÍODO MODERNO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82880" lvl="0" indent="-182880" algn="just">
              <a:lnSpc>
                <a:spcPct val="100000"/>
              </a:lnSpc>
              <a:spcBef>
                <a:spcPct val="20000"/>
              </a:spcBef>
              <a:buClr>
                <a:srgbClr val="93A299"/>
              </a:buClr>
              <a:buSzPct val="85000"/>
            </a:pPr>
            <a:r>
              <a:rPr lang="pt-BR" sz="2400" b="1" dirty="0" smtClean="0">
                <a:solidFill>
                  <a:srgbClr val="292934"/>
                </a:solidFill>
                <a:latin typeface="Arial"/>
              </a:rPr>
              <a:t>Século das Luzes ou a impossível reconciliação entre erudição e filosofia: questionamentos sobre a evolução das sociedades humanas e a busca de leis gerais para o desenvolvimento da civilização;</a:t>
            </a:r>
          </a:p>
          <a:p>
            <a:pPr marL="182880" lvl="0" indent="-182880" algn="just">
              <a:lnSpc>
                <a:spcPct val="100000"/>
              </a:lnSpc>
              <a:spcBef>
                <a:spcPct val="20000"/>
              </a:spcBef>
              <a:buClr>
                <a:srgbClr val="93A299"/>
              </a:buClr>
              <a:buSzPct val="85000"/>
            </a:pPr>
            <a:r>
              <a:rPr lang="pt-BR" sz="2400" b="1" dirty="0" smtClean="0">
                <a:solidFill>
                  <a:srgbClr val="292934"/>
                </a:solidFill>
                <a:latin typeface="Arial"/>
              </a:rPr>
              <a:t>Se nos séculos anteriores, a história era usada para legitimar a monarquia, a partir do Século das Luzes, ela passou a legitimar as oposições;</a:t>
            </a:r>
          </a:p>
          <a:p>
            <a:pPr marL="182880" lvl="0" indent="-182880" algn="just">
              <a:lnSpc>
                <a:spcPct val="100000"/>
              </a:lnSpc>
              <a:spcBef>
                <a:spcPct val="20000"/>
              </a:spcBef>
              <a:buClr>
                <a:srgbClr val="93A299"/>
              </a:buClr>
              <a:buSzPct val="85000"/>
            </a:pPr>
            <a:r>
              <a:rPr lang="pt-BR" sz="2400" b="1" dirty="0" smtClean="0">
                <a:solidFill>
                  <a:srgbClr val="292934"/>
                </a:solidFill>
                <a:latin typeface="Arial"/>
              </a:rPr>
              <a:t>O passado a serviço do presente: O passado deveria explicar o presente, propor soluções à corrupção dos costumes e das instituições;</a:t>
            </a:r>
            <a:endParaRPr lang="pt-BR" dirty="0"/>
          </a:p>
          <a:p>
            <a:pPr marL="182880" lvl="0" indent="-182880" algn="just">
              <a:lnSpc>
                <a:spcPct val="100000"/>
              </a:lnSpc>
              <a:spcBef>
                <a:spcPct val="20000"/>
              </a:spcBef>
              <a:buClr>
                <a:srgbClr val="93A299"/>
              </a:buClr>
              <a:buSzPct val="85000"/>
            </a:pPr>
            <a:r>
              <a:rPr lang="pt-BR" sz="2400" b="1" dirty="0" smtClean="0">
                <a:solidFill>
                  <a:srgbClr val="292934"/>
                </a:solidFill>
                <a:latin typeface="Arial"/>
              </a:rPr>
              <a:t>Os </a:t>
            </a:r>
            <a:r>
              <a:rPr lang="pt-BR" sz="2400" b="1" dirty="0">
                <a:solidFill>
                  <a:srgbClr val="292934"/>
                </a:solidFill>
                <a:latin typeface="Arial"/>
              </a:rPr>
              <a:t>séculos XVI e XVII (“primeira modernidade – expressão de </a:t>
            </a:r>
            <a:r>
              <a:rPr lang="pt-BR" sz="2400" b="1" dirty="0" err="1">
                <a:solidFill>
                  <a:srgbClr val="292934"/>
                </a:solidFill>
                <a:latin typeface="Arial"/>
              </a:rPr>
              <a:t>Koselleck</a:t>
            </a:r>
            <a:r>
              <a:rPr lang="pt-BR" sz="2400" b="1" dirty="0">
                <a:solidFill>
                  <a:srgbClr val="292934"/>
                </a:solidFill>
                <a:latin typeface="Arial"/>
              </a:rPr>
              <a:t>): o político é trazido para a centralidade da reflexão filosófica – isto é, passa a ser enfatizado como tema mais </a:t>
            </a:r>
            <a:r>
              <a:rPr lang="pt-BR" sz="2400" b="1" dirty="0" smtClean="0">
                <a:solidFill>
                  <a:srgbClr val="292934"/>
                </a:solidFill>
                <a:latin typeface="Arial"/>
              </a:rPr>
              <a:t>importante;</a:t>
            </a:r>
            <a:endParaRPr lang="pt-BR" sz="2400" b="1" dirty="0">
              <a:solidFill>
                <a:srgbClr val="292934"/>
              </a:solidFill>
              <a:latin typeface="Arial"/>
            </a:endParaRPr>
          </a:p>
          <a:p>
            <a:pPr marL="182880" lvl="0" indent="-182880" algn="just">
              <a:lnSpc>
                <a:spcPct val="100000"/>
              </a:lnSpc>
              <a:spcBef>
                <a:spcPct val="20000"/>
              </a:spcBef>
              <a:buClr>
                <a:srgbClr val="93A299"/>
              </a:buClr>
              <a:buSzPct val="85000"/>
            </a:pPr>
            <a:r>
              <a:rPr lang="pt-BR" sz="2400" b="1" dirty="0">
                <a:solidFill>
                  <a:srgbClr val="292934"/>
                </a:solidFill>
                <a:latin typeface="Arial"/>
              </a:rPr>
              <a:t>A “verdade” não está mais fora da história, de maneira transcendente; ao contrário, daqui em diante ela está dentro da </a:t>
            </a:r>
            <a:r>
              <a:rPr lang="pt-BR" sz="2400" b="1" dirty="0" smtClean="0">
                <a:solidFill>
                  <a:srgbClr val="292934"/>
                </a:solidFill>
                <a:latin typeface="Arial"/>
              </a:rPr>
              <a:t>história.</a:t>
            </a:r>
            <a:endParaRPr lang="pt-BR" sz="2400" b="1" dirty="0">
              <a:solidFill>
                <a:srgbClr val="292934"/>
              </a:solidFill>
              <a:latin typeface="Arial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74223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b="1" dirty="0" smtClean="0"/>
              <a:t>A história no século XVIII: “racionalidade”, “método”, “objetividade” -  a historiografia deveria desenvolver métodos sistemáticos de críticas de fontes, das evidências que registravam as experiências do passado humano;</a:t>
            </a:r>
          </a:p>
          <a:p>
            <a:pPr algn="just"/>
            <a:r>
              <a:rPr lang="pt-BR" b="1" dirty="0" smtClean="0"/>
              <a:t>A ideia de História, no sentido moderno, passa a ser quase que automaticamente associada ao conceito de “Fonte Histórica”;</a:t>
            </a:r>
          </a:p>
          <a:p>
            <a:pPr algn="just"/>
            <a:r>
              <a:rPr lang="pt-BR" b="1" dirty="0" smtClean="0"/>
              <a:t>A história no século XVIII: “racionalidade”, “método”, “objetividade” -  a historiografia deveria desenvolver métodos sistemáticos de críticas de fontes, das evidências que registravam as experiências do passado humano;</a:t>
            </a:r>
          </a:p>
          <a:p>
            <a:pPr algn="just"/>
            <a:r>
              <a:rPr lang="pt-BR" b="1" dirty="0" smtClean="0"/>
              <a:t>A ideia de História, no sentido moderno, passa a ser quase que automaticamente associada ao conceito de “Fonte Histórica”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57468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/>
              <a:t>A HISTÓRIA NO SÉCULO XIX E XX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2880" lvl="0" indent="-182880" algn="just">
              <a:lnSpc>
                <a:spcPct val="100000"/>
              </a:lnSpc>
              <a:spcBef>
                <a:spcPct val="20000"/>
              </a:spcBef>
              <a:buClr>
                <a:srgbClr val="93A299"/>
              </a:buClr>
              <a:buSzPct val="85000"/>
            </a:pPr>
            <a:r>
              <a:rPr lang="pt-BR" sz="2400" b="1" dirty="0">
                <a:solidFill>
                  <a:srgbClr val="292934"/>
                </a:solidFill>
                <a:latin typeface="Arial"/>
              </a:rPr>
              <a:t>O historiador profissional no século XIX: busca pela comprovação de suas reflexões em evidências, afastando-se de especulações não comprováveis ou sem alguma base </a:t>
            </a:r>
            <a:r>
              <a:rPr lang="pt-BR" sz="2400" b="1" dirty="0" smtClean="0">
                <a:solidFill>
                  <a:srgbClr val="292934"/>
                </a:solidFill>
                <a:latin typeface="Arial"/>
              </a:rPr>
              <a:t>empírica;</a:t>
            </a:r>
            <a:endParaRPr lang="pt-BR" sz="2400" b="1" dirty="0">
              <a:solidFill>
                <a:srgbClr val="292934"/>
              </a:solidFill>
              <a:latin typeface="Arial"/>
            </a:endParaRPr>
          </a:p>
          <a:p>
            <a:pPr marL="182880" lvl="0" indent="-182880" algn="just">
              <a:lnSpc>
                <a:spcPct val="100000"/>
              </a:lnSpc>
              <a:spcBef>
                <a:spcPct val="20000"/>
              </a:spcBef>
              <a:buClr>
                <a:srgbClr val="93A299"/>
              </a:buClr>
              <a:buSzPct val="85000"/>
            </a:pPr>
            <a:r>
              <a:rPr lang="pt-BR" sz="2400" b="1" dirty="0">
                <a:solidFill>
                  <a:srgbClr val="292934"/>
                </a:solidFill>
                <a:latin typeface="Arial"/>
              </a:rPr>
              <a:t>A historiografia no século XX: Lugar de produção, uma Prática e uma Escrita (Michel de </a:t>
            </a:r>
            <a:r>
              <a:rPr lang="pt-BR" sz="2400" b="1" dirty="0" err="1">
                <a:solidFill>
                  <a:srgbClr val="292934"/>
                </a:solidFill>
                <a:latin typeface="Arial"/>
              </a:rPr>
              <a:t>Certeau</a:t>
            </a:r>
            <a:r>
              <a:rPr lang="pt-BR" sz="2400" b="1" dirty="0" smtClean="0">
                <a:solidFill>
                  <a:srgbClr val="292934"/>
                </a:solidFill>
                <a:latin typeface="Arial"/>
              </a:rPr>
              <a:t>);</a:t>
            </a:r>
            <a:endParaRPr lang="pt-BR" sz="2400" b="1" dirty="0">
              <a:solidFill>
                <a:srgbClr val="292934"/>
              </a:solidFill>
              <a:latin typeface="Arial"/>
            </a:endParaRPr>
          </a:p>
          <a:p>
            <a:pPr algn="just"/>
            <a:r>
              <a:rPr lang="pt-BR" b="1" dirty="0" smtClean="0"/>
              <a:t>O trato com o “Tempo”, a “Intenção de Verdade”, a “Problematização”;</a:t>
            </a:r>
          </a:p>
          <a:p>
            <a:pPr algn="just"/>
            <a:r>
              <a:rPr lang="pt-BR" b="1" dirty="0" smtClean="0"/>
              <a:t>A tendência do campo da história à “Abertura Interdisciplinar”. 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36467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Words>755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Corbel</vt:lpstr>
      <vt:lpstr>Wingdings</vt:lpstr>
      <vt:lpstr>Tema do Office</vt:lpstr>
      <vt:lpstr>A TRADIÇÃO GREGA</vt:lpstr>
      <vt:lpstr>Apresentação do PowerPoint</vt:lpstr>
      <vt:lpstr>A TRADIÇÃO ROMANA</vt:lpstr>
      <vt:lpstr>O PERÍODO MEDIEVAL</vt:lpstr>
      <vt:lpstr>O PERÍODO MODERNO</vt:lpstr>
      <vt:lpstr>Apresentação do PowerPoint</vt:lpstr>
      <vt:lpstr>A HISTÓRIA NO SÉCULO XIX E XX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TRADIÇÃO GREGA: ASPECTOS GERAIS</dc:title>
  <dc:creator>coordenacao-historia</dc:creator>
  <cp:lastModifiedBy>coordenacao-historia</cp:lastModifiedBy>
  <cp:revision>6</cp:revision>
  <dcterms:created xsi:type="dcterms:W3CDTF">2018-09-13T19:28:22Z</dcterms:created>
  <dcterms:modified xsi:type="dcterms:W3CDTF">2018-09-13T20:00:51Z</dcterms:modified>
</cp:coreProperties>
</file>