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pt-BR"/>
    </a:defPPr>
    <a:lvl1pPr algn="l" defTabSz="2045938" rtl="0" fontAlgn="base">
      <a:spcBef>
        <a:spcPct val="0"/>
      </a:spcBef>
      <a:spcAft>
        <a:spcPct val="0"/>
      </a:spcAft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2045938" indent="-1540595" algn="l" defTabSz="2045938" rtl="0" fontAlgn="base">
      <a:spcBef>
        <a:spcPct val="0"/>
      </a:spcBef>
      <a:spcAft>
        <a:spcPct val="0"/>
      </a:spcAft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4091876" indent="-3081190" algn="l" defTabSz="2045938" rtl="0" fontAlgn="base">
      <a:spcBef>
        <a:spcPct val="0"/>
      </a:spcBef>
      <a:spcAft>
        <a:spcPct val="0"/>
      </a:spcAft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6137814" indent="-4621784" algn="l" defTabSz="2045938" rtl="0" fontAlgn="base">
      <a:spcBef>
        <a:spcPct val="0"/>
      </a:spcBef>
      <a:spcAft>
        <a:spcPct val="0"/>
      </a:spcAft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8183752" indent="-6162379" algn="l" defTabSz="2045938" rtl="0" fontAlgn="base">
      <a:spcBef>
        <a:spcPct val="0"/>
      </a:spcBef>
      <a:spcAft>
        <a:spcPct val="0"/>
      </a:spcAft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526716" algn="l" defTabSz="1010686" rtl="0" eaLnBrk="1" latinLnBrk="0" hangingPunct="1"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3032059" algn="l" defTabSz="1010686" rtl="0" eaLnBrk="1" latinLnBrk="0" hangingPunct="1"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537402" algn="l" defTabSz="1010686" rtl="0" eaLnBrk="1" latinLnBrk="0" hangingPunct="1"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4042745" algn="l" defTabSz="1010686" rtl="0" eaLnBrk="1" latinLnBrk="0" hangingPunct="1">
      <a:defRPr sz="8069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0" d="100"/>
          <a:sy n="30" d="100"/>
        </p:scale>
        <p:origin x="-312" y="280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COMPAQ\OPAS_Produto\Produto_2014_2_BPAi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COMPAQ\OPAS_Produto\Produto_2014_2_BPAi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COMPAQ\OPAS_Produto\Produto_2014_2_BPA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'Cap19-20 Sexo'!$B$25:$C$25</c:f>
              <c:strCache>
                <c:ptCount val="2"/>
                <c:pt idx="0">
                  <c:v>Masculino (56,5%)</c:v>
                </c:pt>
                <c:pt idx="1">
                  <c:v>Feminino (43,5%)</c:v>
                </c:pt>
              </c:strCache>
            </c:strRef>
          </c:cat>
          <c:val>
            <c:numRef>
              <c:f>'Cap19-20 Sexo'!$B$26:$C$26</c:f>
              <c:numCache>
                <c:formatCode>General</c:formatCode>
                <c:ptCount val="2"/>
                <c:pt idx="0">
                  <c:v>3070016</c:v>
                </c:pt>
                <c:pt idx="1">
                  <c:v>2358933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'Cap 19-20 Idade'!$A$28:$A$35</c:f>
              <c:strCache>
                <c:ptCount val="8"/>
                <c:pt idx="0">
                  <c:v>0 a 9</c:v>
                </c:pt>
                <c:pt idx="1">
                  <c:v>10 a 19</c:v>
                </c:pt>
                <c:pt idx="2">
                  <c:v>20 a 29</c:v>
                </c:pt>
                <c:pt idx="3">
                  <c:v>30 a 39</c:v>
                </c:pt>
                <c:pt idx="4">
                  <c:v>40 a 49</c:v>
                </c:pt>
                <c:pt idx="5">
                  <c:v>50 a 59</c:v>
                </c:pt>
                <c:pt idx="6">
                  <c:v>60 a 69</c:v>
                </c:pt>
                <c:pt idx="7">
                  <c:v>70 e +</c:v>
                </c:pt>
              </c:strCache>
            </c:strRef>
          </c:cat>
          <c:val>
            <c:numRef>
              <c:f>'Cap 19-20 Idade'!$C$28:$C$35</c:f>
              <c:numCache>
                <c:formatCode>0.0</c:formatCode>
                <c:ptCount val="8"/>
                <c:pt idx="0">
                  <c:v>5.0176562719598214</c:v>
                </c:pt>
                <c:pt idx="1">
                  <c:v>8.1042573802037925</c:v>
                </c:pt>
                <c:pt idx="2">
                  <c:v>14.599547720930882</c:v>
                </c:pt>
                <c:pt idx="3">
                  <c:v>16.188695086286497</c:v>
                </c:pt>
                <c:pt idx="4">
                  <c:v>16.892109319870201</c:v>
                </c:pt>
                <c:pt idx="5">
                  <c:v>17.289294852465918</c:v>
                </c:pt>
                <c:pt idx="6">
                  <c:v>12.171103467724601</c:v>
                </c:pt>
                <c:pt idx="7">
                  <c:v>9.7373359005582838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624000"/>
        <c:axId val="94527872"/>
      </c:barChart>
      <c:catAx>
        <c:axId val="946240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r>
                  <a:rPr lang="pt-BR" baseline="0" dirty="0" smtClean="0">
                    <a:solidFill>
                      <a:schemeClr val="tx1"/>
                    </a:solidFill>
                  </a:rPr>
                  <a:t>Faixa etária (anos)</a:t>
                </a:r>
                <a:endParaRPr lang="pt-BR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pt-BR"/>
          </a:p>
        </c:txPr>
        <c:crossAx val="94527872"/>
        <c:crosses val="autoZero"/>
        <c:auto val="1"/>
        <c:lblAlgn val="ctr"/>
        <c:lblOffset val="100"/>
        <c:noMultiLvlLbl val="0"/>
      </c:catAx>
      <c:valAx>
        <c:axId val="94527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r>
                  <a:rPr lang="pt-BR" baseline="0" dirty="0" smtClean="0">
                    <a:solidFill>
                      <a:schemeClr val="tx1"/>
                    </a:solidFill>
                  </a:rPr>
                  <a:t>%</a:t>
                </a:r>
                <a:endParaRPr lang="pt-BR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pt-BR"/>
          </a:p>
        </c:txPr>
        <c:crossAx val="94624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 baseline="0">
          <a:latin typeface="Arial" panose="020B0604020202020204" pitchFamily="34" charset="0"/>
        </a:defRPr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'Cap 19-20 UF'!$A$2</c:f>
              <c:strCache>
                <c:ptCount val="1"/>
                <c:pt idx="0">
                  <c:v>Lesões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'Cap 19-20 UF'!$B$1:$AB$1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'Cap 19-20 UF'!$B$2:$AB$2</c:f>
              <c:numCache>
                <c:formatCode>General</c:formatCode>
                <c:ptCount val="27"/>
                <c:pt idx="0">
                  <c:v>11058</c:v>
                </c:pt>
                <c:pt idx="1">
                  <c:v>180927</c:v>
                </c:pt>
                <c:pt idx="2">
                  <c:v>61706</c:v>
                </c:pt>
                <c:pt idx="3">
                  <c:v>7714</c:v>
                </c:pt>
                <c:pt idx="4">
                  <c:v>337188</c:v>
                </c:pt>
                <c:pt idx="5">
                  <c:v>170472</c:v>
                </c:pt>
                <c:pt idx="6">
                  <c:v>15185</c:v>
                </c:pt>
                <c:pt idx="7">
                  <c:v>112497</c:v>
                </c:pt>
                <c:pt idx="8">
                  <c:v>209108</c:v>
                </c:pt>
                <c:pt idx="9">
                  <c:v>175690</c:v>
                </c:pt>
                <c:pt idx="10">
                  <c:v>524968</c:v>
                </c:pt>
                <c:pt idx="11">
                  <c:v>62100</c:v>
                </c:pt>
                <c:pt idx="12">
                  <c:v>88183</c:v>
                </c:pt>
                <c:pt idx="13">
                  <c:v>127941</c:v>
                </c:pt>
                <c:pt idx="14">
                  <c:v>52024</c:v>
                </c:pt>
                <c:pt idx="15">
                  <c:v>153544</c:v>
                </c:pt>
                <c:pt idx="16">
                  <c:v>157821</c:v>
                </c:pt>
                <c:pt idx="17">
                  <c:v>249841</c:v>
                </c:pt>
                <c:pt idx="18">
                  <c:v>353410</c:v>
                </c:pt>
                <c:pt idx="19">
                  <c:v>81494</c:v>
                </c:pt>
                <c:pt idx="20">
                  <c:v>47088</c:v>
                </c:pt>
                <c:pt idx="21">
                  <c:v>9414</c:v>
                </c:pt>
                <c:pt idx="22">
                  <c:v>476528</c:v>
                </c:pt>
                <c:pt idx="23">
                  <c:v>187136</c:v>
                </c:pt>
                <c:pt idx="24">
                  <c:v>20364</c:v>
                </c:pt>
                <c:pt idx="25">
                  <c:v>1414692</c:v>
                </c:pt>
                <c:pt idx="26">
                  <c:v>16916</c:v>
                </c:pt>
              </c:numCache>
            </c:numRef>
          </c:val>
        </c:ser>
        <c:ser>
          <c:idx val="1"/>
          <c:order val="1"/>
          <c:tx>
            <c:strRef>
              <c:f>'Cap 19-20 UF'!$A$3</c:f>
              <c:strCache>
                <c:ptCount val="1"/>
                <c:pt idx="0">
                  <c:v>Causas externas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'Cap 19-20 UF'!$B$1:$AB$1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'Cap 19-20 UF'!$B$3:$AB$3</c:f>
              <c:numCache>
                <c:formatCode>General</c:formatCode>
                <c:ptCount val="27"/>
                <c:pt idx="0">
                  <c:v>9</c:v>
                </c:pt>
                <c:pt idx="1">
                  <c:v>2671</c:v>
                </c:pt>
                <c:pt idx="2">
                  <c:v>290</c:v>
                </c:pt>
                <c:pt idx="3">
                  <c:v>45</c:v>
                </c:pt>
                <c:pt idx="4">
                  <c:v>11495</c:v>
                </c:pt>
                <c:pt idx="5">
                  <c:v>742</c:v>
                </c:pt>
                <c:pt idx="6">
                  <c:v>198</c:v>
                </c:pt>
                <c:pt idx="7">
                  <c:v>2810</c:v>
                </c:pt>
                <c:pt idx="8">
                  <c:v>6680</c:v>
                </c:pt>
                <c:pt idx="9">
                  <c:v>1549</c:v>
                </c:pt>
                <c:pt idx="10">
                  <c:v>6350</c:v>
                </c:pt>
                <c:pt idx="11">
                  <c:v>252</c:v>
                </c:pt>
                <c:pt idx="12">
                  <c:v>1024</c:v>
                </c:pt>
                <c:pt idx="13">
                  <c:v>6648</c:v>
                </c:pt>
                <c:pt idx="14">
                  <c:v>320</c:v>
                </c:pt>
                <c:pt idx="15">
                  <c:v>718</c:v>
                </c:pt>
                <c:pt idx="16">
                  <c:v>26</c:v>
                </c:pt>
                <c:pt idx="17">
                  <c:v>17834</c:v>
                </c:pt>
                <c:pt idx="18">
                  <c:v>7409</c:v>
                </c:pt>
                <c:pt idx="19">
                  <c:v>56</c:v>
                </c:pt>
                <c:pt idx="20">
                  <c:v>812</c:v>
                </c:pt>
                <c:pt idx="21">
                  <c:v>26</c:v>
                </c:pt>
                <c:pt idx="22">
                  <c:v>9176</c:v>
                </c:pt>
                <c:pt idx="23">
                  <c:v>2774</c:v>
                </c:pt>
                <c:pt idx="24">
                  <c:v>955</c:v>
                </c:pt>
                <c:pt idx="25">
                  <c:v>43034</c:v>
                </c:pt>
                <c:pt idx="26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590464"/>
        <c:axId val="94592000"/>
      </c:barChart>
      <c:catAx>
        <c:axId val="9459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pt-BR"/>
          </a:p>
        </c:txPr>
        <c:crossAx val="94592000"/>
        <c:crosses val="autoZero"/>
        <c:auto val="1"/>
        <c:lblAlgn val="ctr"/>
        <c:lblOffset val="100"/>
        <c:noMultiLvlLbl val="0"/>
      </c:catAx>
      <c:valAx>
        <c:axId val="94592000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pt-BR"/>
          </a:p>
        </c:txPr>
        <c:crossAx val="9459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ysClr val="windowText" lastClr="000000"/>
          </a:solidFill>
          <a:latin typeface="Times New Roman" panose="02020603050405020304" pitchFamily="18" charset="0"/>
        </a:defRPr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t-B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206BD1E-FB8C-4595-89F0-4F03B89B8C05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pt-B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6E06C4E-C2DA-418A-B9F7-8F89357D1F67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384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9" y="13420203"/>
            <a:ext cx="27539395" cy="9260137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3" y="24480363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38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5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6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7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5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0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018183-45DF-4EE0-B690-E160F3825590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8DBD5-B4F8-4815-AB1D-355F8B3260A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83ECEA-F0B9-4CEC-8E89-F95E4F943244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987CF-A5FF-4A85-A807-47188F2BCB8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225671" y="8170129"/>
            <a:ext cx="25829432" cy="174132569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37373" y="8170129"/>
            <a:ext cx="76948310" cy="174132569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56E11B-588C-4020-913E-A930094C5FD4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F0D3B-01F2-4E74-B2D3-E802F38F289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0BE0B7-437F-4D54-AB1F-D27EC3417643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A4139-ABB3-4842-86D9-CCF0965528E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27760413"/>
            <a:ext cx="27539395" cy="8580127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18310278"/>
            <a:ext cx="27539395" cy="9450138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29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2588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3883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5177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6471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0776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5906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035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D9339C-F1B1-42C5-8D43-416C583A5FF7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0377B-DADC-4EEF-8482-8ECAEAFACB4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7374" y="47620703"/>
            <a:ext cx="51388871" cy="134681990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66232" y="47620703"/>
            <a:ext cx="51388871" cy="134681990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5F32A9-D283-4987-A817-E92106F04F3E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77272-8E04-4204-B34B-C2DD0B2EC3A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1730030"/>
            <a:ext cx="29159359" cy="7200107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9670147"/>
            <a:ext cx="14315313" cy="4030056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294" indent="0">
              <a:buNone/>
              <a:defRPr sz="8100" b="1"/>
            </a:lvl2pPr>
            <a:lvl3pPr marL="3702588" indent="0">
              <a:buNone/>
              <a:defRPr sz="7300" b="1"/>
            </a:lvl3pPr>
            <a:lvl4pPr marL="5553883" indent="0">
              <a:buNone/>
              <a:defRPr sz="6500" b="1"/>
            </a:lvl4pPr>
            <a:lvl5pPr marL="7405177" indent="0">
              <a:buNone/>
              <a:defRPr sz="6500" b="1"/>
            </a:lvl5pPr>
            <a:lvl6pPr marL="9256471" indent="0">
              <a:buNone/>
              <a:defRPr sz="6500" b="1"/>
            </a:lvl6pPr>
            <a:lvl7pPr marL="11107765" indent="0">
              <a:buNone/>
              <a:defRPr sz="6500" b="1"/>
            </a:lvl7pPr>
            <a:lvl8pPr marL="12959060" indent="0">
              <a:buNone/>
              <a:defRPr sz="6500" b="1"/>
            </a:lvl8pPr>
            <a:lvl9pPr marL="14810354" indent="0">
              <a:buNone/>
              <a:defRPr sz="65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3700204"/>
            <a:ext cx="14315313" cy="24890370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2" y="9670147"/>
            <a:ext cx="14320935" cy="4030056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294" indent="0">
              <a:buNone/>
              <a:defRPr sz="8100" b="1"/>
            </a:lvl2pPr>
            <a:lvl3pPr marL="3702588" indent="0">
              <a:buNone/>
              <a:defRPr sz="7300" b="1"/>
            </a:lvl3pPr>
            <a:lvl4pPr marL="5553883" indent="0">
              <a:buNone/>
              <a:defRPr sz="6500" b="1"/>
            </a:lvl4pPr>
            <a:lvl5pPr marL="7405177" indent="0">
              <a:buNone/>
              <a:defRPr sz="6500" b="1"/>
            </a:lvl5pPr>
            <a:lvl6pPr marL="9256471" indent="0">
              <a:buNone/>
              <a:defRPr sz="6500" b="1"/>
            </a:lvl6pPr>
            <a:lvl7pPr marL="11107765" indent="0">
              <a:buNone/>
              <a:defRPr sz="6500" b="1"/>
            </a:lvl7pPr>
            <a:lvl8pPr marL="12959060" indent="0">
              <a:buNone/>
              <a:defRPr sz="6500" b="1"/>
            </a:lvl8pPr>
            <a:lvl9pPr marL="14810354" indent="0">
              <a:buNone/>
              <a:defRPr sz="65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2" y="13700204"/>
            <a:ext cx="14320935" cy="24890370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A902B5-BC0C-4D3D-8090-4FC3D5689DC1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B25CC-FF26-4B53-8703-0DB2129FACB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26B8C2-64A3-4D9A-9DDC-F949F8FD1172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9D55E-46DF-4561-9178-D3B68022801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A48CEB-64A8-4C11-9AB5-0EE8ABBACF2D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7A494-F259-469E-A2D9-14A440B266A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7" y="1720028"/>
            <a:ext cx="10659142" cy="7320107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1720030"/>
            <a:ext cx="18112102" cy="36870548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7" y="9040138"/>
            <a:ext cx="10659142" cy="29550439"/>
          </a:xfrm>
        </p:spPr>
        <p:txBody>
          <a:bodyPr/>
          <a:lstStyle>
            <a:lvl1pPr marL="0" indent="0">
              <a:buNone/>
              <a:defRPr sz="5700"/>
            </a:lvl1pPr>
            <a:lvl2pPr marL="1851294" indent="0">
              <a:buNone/>
              <a:defRPr sz="4900"/>
            </a:lvl2pPr>
            <a:lvl3pPr marL="3702588" indent="0">
              <a:buNone/>
              <a:defRPr sz="4000"/>
            </a:lvl3pPr>
            <a:lvl4pPr marL="5553883" indent="0">
              <a:buNone/>
              <a:defRPr sz="3600"/>
            </a:lvl4pPr>
            <a:lvl5pPr marL="7405177" indent="0">
              <a:buNone/>
              <a:defRPr sz="3600"/>
            </a:lvl5pPr>
            <a:lvl6pPr marL="9256471" indent="0">
              <a:buNone/>
              <a:defRPr sz="3600"/>
            </a:lvl6pPr>
            <a:lvl7pPr marL="11107765" indent="0">
              <a:buNone/>
              <a:defRPr sz="3600"/>
            </a:lvl7pPr>
            <a:lvl8pPr marL="12959060" indent="0">
              <a:buNone/>
              <a:defRPr sz="3600"/>
            </a:lvl8pPr>
            <a:lvl9pPr marL="14810354" indent="0">
              <a:buNone/>
              <a:defRPr sz="36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88045B-B1B3-4BA2-89BB-F59B3B350A2A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6EE0D-F342-4C7F-8190-4FB5061BE16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7" y="30240446"/>
            <a:ext cx="19439573" cy="3570056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7" y="3860057"/>
            <a:ext cx="19439573" cy="25920383"/>
          </a:xfrm>
        </p:spPr>
        <p:txBody>
          <a:bodyPr rtlCol="0">
            <a:normAutofit/>
          </a:bodyPr>
          <a:lstStyle>
            <a:lvl1pPr marL="0" indent="0">
              <a:buNone/>
              <a:defRPr sz="13000"/>
            </a:lvl1pPr>
            <a:lvl2pPr marL="1851294" indent="0">
              <a:buNone/>
              <a:defRPr sz="11300"/>
            </a:lvl2pPr>
            <a:lvl3pPr marL="3702588" indent="0">
              <a:buNone/>
              <a:defRPr sz="9700"/>
            </a:lvl3pPr>
            <a:lvl4pPr marL="5553883" indent="0">
              <a:buNone/>
              <a:defRPr sz="8100"/>
            </a:lvl4pPr>
            <a:lvl5pPr marL="7405177" indent="0">
              <a:buNone/>
              <a:defRPr sz="8100"/>
            </a:lvl5pPr>
            <a:lvl6pPr marL="9256471" indent="0">
              <a:buNone/>
              <a:defRPr sz="8100"/>
            </a:lvl6pPr>
            <a:lvl7pPr marL="11107765" indent="0">
              <a:buNone/>
              <a:defRPr sz="8100"/>
            </a:lvl7pPr>
            <a:lvl8pPr marL="12959060" indent="0">
              <a:buNone/>
              <a:defRPr sz="8100"/>
            </a:lvl8pPr>
            <a:lvl9pPr marL="14810354" indent="0">
              <a:buNone/>
              <a:defRPr sz="81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7" y="33810502"/>
            <a:ext cx="19439573" cy="5070072"/>
          </a:xfrm>
        </p:spPr>
        <p:txBody>
          <a:bodyPr/>
          <a:lstStyle>
            <a:lvl1pPr marL="0" indent="0">
              <a:buNone/>
              <a:defRPr sz="5700"/>
            </a:lvl1pPr>
            <a:lvl2pPr marL="1851294" indent="0">
              <a:buNone/>
              <a:defRPr sz="4900"/>
            </a:lvl2pPr>
            <a:lvl3pPr marL="3702588" indent="0">
              <a:buNone/>
              <a:defRPr sz="4000"/>
            </a:lvl3pPr>
            <a:lvl4pPr marL="5553883" indent="0">
              <a:buNone/>
              <a:defRPr sz="3600"/>
            </a:lvl4pPr>
            <a:lvl5pPr marL="7405177" indent="0">
              <a:buNone/>
              <a:defRPr sz="3600"/>
            </a:lvl5pPr>
            <a:lvl6pPr marL="9256471" indent="0">
              <a:buNone/>
              <a:defRPr sz="3600"/>
            </a:lvl6pPr>
            <a:lvl7pPr marL="11107765" indent="0">
              <a:buNone/>
              <a:defRPr sz="3600"/>
            </a:lvl7pPr>
            <a:lvl8pPr marL="12959060" indent="0">
              <a:buNone/>
              <a:defRPr sz="3600"/>
            </a:lvl8pPr>
            <a:lvl9pPr marL="14810354" indent="0">
              <a:buNone/>
              <a:defRPr sz="36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13C8DD-E7D3-4685-B4E0-C02A43515A44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C69F3-81D2-4504-9425-B10F394416B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19330" y="1729778"/>
            <a:ext cx="29160629" cy="7201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0259" tIns="185129" rIns="370259" bIns="1851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19330" y="10079578"/>
            <a:ext cx="29160629" cy="28510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0259" tIns="185129" rIns="370259" bIns="1851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330" y="40040173"/>
            <a:ext cx="7560046" cy="2301291"/>
          </a:xfrm>
          <a:prstGeom prst="rect">
            <a:avLst/>
          </a:prstGeom>
        </p:spPr>
        <p:txBody>
          <a:bodyPr vert="horz" wrap="square" lIns="370259" tIns="185129" rIns="370259" bIns="185129" numCol="1" anchor="ctr" anchorCtr="0" compatLnSpc="1">
            <a:prstTxWarp prst="textNoShape">
              <a:avLst/>
            </a:prstTxWarp>
          </a:bodyPr>
          <a:lstStyle>
            <a:lvl1pPr>
              <a:defRPr sz="49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40AA253-661C-4FA2-9DBF-9D38AF4D2D10}" type="datetime1">
              <a:rPr lang="pt-BR"/>
              <a:pPr/>
              <a:t>28/08/2017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0181" y="40040173"/>
            <a:ext cx="10258928" cy="2301291"/>
          </a:xfrm>
          <a:prstGeom prst="rect">
            <a:avLst/>
          </a:prstGeom>
        </p:spPr>
        <p:txBody>
          <a:bodyPr vert="horz" wrap="square" lIns="370259" tIns="185129" rIns="370259" bIns="185129" numCol="1" anchor="ctr" anchorCtr="0" compatLnSpc="1">
            <a:prstTxWarp prst="textNoShape">
              <a:avLst/>
            </a:prstTxWarp>
          </a:bodyPr>
          <a:lstStyle>
            <a:lvl1pPr algn="ctr">
              <a:defRPr sz="49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9913" y="40040173"/>
            <a:ext cx="7560046" cy="2301291"/>
          </a:xfrm>
          <a:prstGeom prst="rect">
            <a:avLst/>
          </a:prstGeom>
        </p:spPr>
        <p:txBody>
          <a:bodyPr vert="horz" wrap="square" lIns="370259" tIns="185129" rIns="370259" bIns="185129" numCol="1" anchor="ctr" anchorCtr="0" compatLnSpc="1">
            <a:prstTxWarp prst="textNoShape">
              <a:avLst/>
            </a:prstTxWarp>
          </a:bodyPr>
          <a:lstStyle>
            <a:lvl1pPr algn="r">
              <a:defRPr sz="49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87B0854-F262-4F73-BE17-1F10A4A36967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51025" rtl="0" eaLnBrk="0" fontAlgn="base" hangingPunct="0">
        <a:spcBef>
          <a:spcPct val="0"/>
        </a:spcBef>
        <a:spcAft>
          <a:spcPct val="0"/>
        </a:spcAft>
        <a:defRPr sz="178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1851025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1851025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1851025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1851025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1851025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1851025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1851025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1851025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1387475" indent="-1387475" algn="l" defTabSz="18510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3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3008313" indent="-1155700" algn="l" defTabSz="18510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4627563" indent="-925513" algn="l" defTabSz="18510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6478588" indent="-925513" algn="l" defTabSz="18510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8329613" indent="-925513" algn="l" defTabSz="185102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0182118" indent="-925647" algn="l" defTabSz="1851294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3413" indent="-925647" algn="l" defTabSz="1851294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4707" indent="-925647" algn="l" defTabSz="1851294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6001" indent="-925647" algn="l" defTabSz="1851294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294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2588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3883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5177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6471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7765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59060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0354" algn="l" defTabSz="1851294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Box 8"/>
          <p:cNvSpPr txBox="1">
            <a:spLocks noChangeArrowheads="1"/>
          </p:cNvSpPr>
          <p:nvPr/>
        </p:nvSpPr>
        <p:spPr bwMode="auto">
          <a:xfrm>
            <a:off x="1369220" y="1124072"/>
            <a:ext cx="2590512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9600" b="1" dirty="0" smtClean="0">
                <a:solidFill>
                  <a:srgbClr val="000099"/>
                </a:solidFill>
              </a:rPr>
              <a:t>Título Somente a Primeira Letra de Cada Palavra em Maiúscula </a:t>
            </a:r>
            <a:r>
              <a:rPr lang="pt-BR" sz="9600" b="1" dirty="0" smtClean="0">
                <a:solidFill>
                  <a:srgbClr val="000099"/>
                </a:solidFill>
              </a:rPr>
              <a:t>– </a:t>
            </a:r>
            <a:r>
              <a:rPr lang="pt-BR" sz="9600" b="1" dirty="0" smtClean="0">
                <a:solidFill>
                  <a:srgbClr val="000099"/>
                </a:solidFill>
              </a:rPr>
              <a:t>Local, Ano</a:t>
            </a:r>
            <a:endParaRPr lang="pt-BR" sz="9600" b="1" dirty="0">
              <a:solidFill>
                <a:srgbClr val="000099"/>
              </a:solidFill>
              <a:latin typeface="Humanist 777 Black Condensed" charset="0"/>
            </a:endParaRP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1369219" y="5978155"/>
            <a:ext cx="2957512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cs typeface="Arial" pitchFamily="34" charset="0"/>
              </a:rPr>
              <a:t>ABC </a:t>
            </a:r>
            <a:r>
              <a:rPr lang="en-US" sz="3600" b="1" dirty="0" smtClean="0">
                <a:cs typeface="Arial" pitchFamily="34" charset="0"/>
              </a:rPr>
              <a:t>Sobrenome</a:t>
            </a:r>
            <a:r>
              <a:rPr lang="en-US" sz="3600" b="1" baseline="30000" dirty="0" smtClean="0">
                <a:cs typeface="Arial" pitchFamily="34" charset="0"/>
              </a:rPr>
              <a:t>1</a:t>
            </a:r>
            <a:r>
              <a:rPr lang="en-US" sz="3600" b="1" smtClean="0">
                <a:cs typeface="Arial" pitchFamily="34" charset="0"/>
              </a:rPr>
              <a:t>, </a:t>
            </a:r>
            <a:r>
              <a:rPr lang="en-US" sz="3600" b="1" smtClean="0">
                <a:cs typeface="Arial" pitchFamily="34" charset="0"/>
              </a:rPr>
              <a:t>AB </a:t>
            </a:r>
            <a:r>
              <a:rPr lang="en-US" sz="3600" b="1" dirty="0" smtClean="0">
                <a:cs typeface="Arial" pitchFamily="34" charset="0"/>
              </a:rPr>
              <a:t>Sobrenome</a:t>
            </a:r>
            <a:r>
              <a:rPr lang="en-US" sz="3600" b="1" baseline="30000" dirty="0" smtClean="0">
                <a:cs typeface="Arial" pitchFamily="34" charset="0"/>
              </a:rPr>
              <a:t>1</a:t>
            </a:r>
            <a:r>
              <a:rPr lang="en-US" sz="3600" b="1" dirty="0" smtClean="0">
                <a:cs typeface="Arial" pitchFamily="34" charset="0"/>
              </a:rPr>
              <a:t>, </a:t>
            </a:r>
            <a:r>
              <a:rPr lang="en-US" sz="3600" b="1" dirty="0" smtClean="0">
                <a:cs typeface="Arial" pitchFamily="34" charset="0"/>
              </a:rPr>
              <a:t>ABC </a:t>
            </a:r>
            <a:r>
              <a:rPr lang="en-US" sz="3600" b="1" dirty="0" smtClean="0">
                <a:cs typeface="Arial" pitchFamily="34" charset="0"/>
              </a:rPr>
              <a:t>da Silva</a:t>
            </a:r>
            <a:r>
              <a:rPr lang="en-US" sz="3600" b="1" baseline="30000" dirty="0" smtClean="0">
                <a:cs typeface="Arial" pitchFamily="34" charset="0"/>
              </a:rPr>
              <a:t>2</a:t>
            </a:r>
            <a:r>
              <a:rPr lang="en-US" sz="3600" b="1" dirty="0" smtClean="0">
                <a:cs typeface="Arial" pitchFamily="34" charset="0"/>
              </a:rPr>
              <a:t>, </a:t>
            </a:r>
            <a:r>
              <a:rPr lang="en-US" sz="3600" b="1" dirty="0" smtClean="0">
                <a:cs typeface="Arial" pitchFamily="34" charset="0"/>
              </a:rPr>
              <a:t>AB Sobrenome</a:t>
            </a:r>
            <a:r>
              <a:rPr lang="en-US" sz="3600" b="1" baseline="30000" dirty="0" smtClean="0">
                <a:cs typeface="Arial" pitchFamily="34" charset="0"/>
              </a:rPr>
              <a:t>3</a:t>
            </a:r>
            <a:endParaRPr lang="en-US" sz="3600" b="1" baseline="30000" dirty="0">
              <a:cs typeface="Arial" pitchFamily="34" charset="0"/>
            </a:endParaRPr>
          </a:p>
          <a:p>
            <a:r>
              <a:rPr lang="en-US" sz="3600" b="1" dirty="0">
                <a:cs typeface="Arial" pitchFamily="34" charset="0"/>
              </a:rPr>
              <a:t/>
            </a:r>
            <a:br>
              <a:rPr lang="en-US" sz="3600" b="1" dirty="0">
                <a:cs typeface="Arial" pitchFamily="34" charset="0"/>
              </a:rPr>
            </a:br>
            <a:r>
              <a:rPr lang="en-US" sz="3600" b="1" baseline="30000" dirty="0" smtClean="0">
                <a:cs typeface="Arial" pitchFamily="34" charset="0"/>
              </a:rPr>
              <a:t>1</a:t>
            </a:r>
            <a:r>
              <a:rPr lang="en-US" sz="3600" b="1" dirty="0" smtClean="0">
                <a:cs typeface="Arial" pitchFamily="34" charset="0"/>
              </a:rPr>
              <a:t>Programa de </a:t>
            </a:r>
            <a:r>
              <a:rPr lang="en-US" sz="3600" b="1" dirty="0" err="1" smtClean="0">
                <a:cs typeface="Arial" pitchFamily="34" charset="0"/>
              </a:rPr>
              <a:t>Pós-Graduação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em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Saúde</a:t>
            </a:r>
            <a:r>
              <a:rPr lang="en-US" sz="3600" b="1" dirty="0" smtClean="0">
                <a:cs typeface="Arial" pitchFamily="34" charset="0"/>
              </a:rPr>
              <a:t> e </a:t>
            </a:r>
            <a:r>
              <a:rPr lang="en-US" sz="3600" b="1" dirty="0" err="1" smtClean="0">
                <a:cs typeface="Arial" pitchFamily="34" charset="0"/>
              </a:rPr>
              <a:t>Comunidade</a:t>
            </a:r>
            <a:r>
              <a:rPr lang="en-US" sz="3600" b="1" dirty="0" smtClean="0">
                <a:cs typeface="Arial" pitchFamily="34" charset="0"/>
              </a:rPr>
              <a:t>, </a:t>
            </a:r>
            <a:r>
              <a:rPr lang="en-US" sz="3600" b="1" dirty="0" err="1" smtClean="0">
                <a:cs typeface="Arial" pitchFamily="34" charset="0"/>
              </a:rPr>
              <a:t>Universidade</a:t>
            </a:r>
            <a:r>
              <a:rPr lang="en-US" sz="3600" b="1" dirty="0" smtClean="0">
                <a:cs typeface="Arial" pitchFamily="34" charset="0"/>
              </a:rPr>
              <a:t> Federal do </a:t>
            </a:r>
            <a:r>
              <a:rPr lang="en-US" sz="3600" b="1" dirty="0" err="1" smtClean="0">
                <a:cs typeface="Arial" pitchFamily="34" charset="0"/>
              </a:rPr>
              <a:t>Piauí</a:t>
            </a:r>
            <a:r>
              <a:rPr lang="en-US" sz="3600" b="1" dirty="0" smtClean="0">
                <a:cs typeface="Arial" pitchFamily="34" charset="0"/>
              </a:rPr>
              <a:t>, Teresina </a:t>
            </a:r>
            <a:r>
              <a:rPr lang="en-US" sz="3600" b="1" dirty="0">
                <a:cs typeface="Arial" pitchFamily="34" charset="0"/>
              </a:rPr>
              <a:t>– </a:t>
            </a:r>
            <a:r>
              <a:rPr lang="en-US" sz="3600" b="1" dirty="0" smtClean="0">
                <a:cs typeface="Arial" pitchFamily="34" charset="0"/>
              </a:rPr>
              <a:t>PI</a:t>
            </a:r>
          </a:p>
          <a:p>
            <a:r>
              <a:rPr lang="en-US" sz="3600" b="1" baseline="30000" dirty="0" smtClean="0">
                <a:cs typeface="Arial" pitchFamily="34" charset="0"/>
              </a:rPr>
              <a:t>2</a:t>
            </a:r>
            <a:r>
              <a:rPr lang="en-US" sz="3600" b="1" dirty="0" smtClean="0">
                <a:cs typeface="Arial" pitchFamily="34" charset="0"/>
              </a:rPr>
              <a:t>Fundação Municipal de </a:t>
            </a:r>
            <a:r>
              <a:rPr lang="en-US" sz="3600" b="1" dirty="0" err="1" smtClean="0">
                <a:cs typeface="Arial" pitchFamily="34" charset="0"/>
              </a:rPr>
              <a:t>Saúde</a:t>
            </a:r>
            <a:r>
              <a:rPr lang="en-US" sz="3600" b="1" dirty="0" smtClean="0">
                <a:cs typeface="Arial" pitchFamily="34" charset="0"/>
              </a:rPr>
              <a:t>, Teresina – PI </a:t>
            </a:r>
          </a:p>
          <a:p>
            <a:r>
              <a:rPr lang="en-US" sz="3600" b="1" baseline="30000" dirty="0" smtClean="0">
                <a:cs typeface="Arial" pitchFamily="34" charset="0"/>
              </a:rPr>
              <a:t>3</a:t>
            </a:r>
            <a:r>
              <a:rPr lang="en-US" sz="3600" b="1" dirty="0" smtClean="0">
                <a:cs typeface="Arial" pitchFamily="34" charset="0"/>
              </a:rPr>
              <a:t>Instituto Federal de </a:t>
            </a:r>
            <a:r>
              <a:rPr lang="en-US" sz="3600" b="1" dirty="0" err="1" smtClean="0">
                <a:cs typeface="Arial" pitchFamily="34" charset="0"/>
              </a:rPr>
              <a:t>Ensino</a:t>
            </a:r>
            <a:r>
              <a:rPr lang="en-US" sz="3600" b="1" dirty="0" smtClean="0">
                <a:cs typeface="Arial" pitchFamily="34" charset="0"/>
              </a:rPr>
              <a:t> do </a:t>
            </a:r>
            <a:r>
              <a:rPr lang="en-US" sz="3600" b="1" dirty="0" err="1" smtClean="0">
                <a:cs typeface="Arial" pitchFamily="34" charset="0"/>
              </a:rPr>
              <a:t>Piauí</a:t>
            </a:r>
            <a:r>
              <a:rPr lang="en-US" sz="3600" b="1" dirty="0" smtClean="0">
                <a:cs typeface="Arial" pitchFamily="34" charset="0"/>
              </a:rPr>
              <a:t>, Teresina – PI </a:t>
            </a:r>
            <a:endParaRPr lang="pt-BR" sz="3600" b="1" dirty="0">
              <a:cs typeface="Arial" pitchFamily="34" charset="0"/>
            </a:endParaRP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1369219" y="10481159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u="sng" dirty="0" err="1">
                <a:cs typeface="Arial" pitchFamily="34" charset="0"/>
              </a:rPr>
              <a:t>Introdução</a:t>
            </a:r>
            <a:endParaRPr lang="en-US" sz="4000" b="1" u="sng" dirty="0">
              <a:cs typeface="Arial" pitchFamily="34" charset="0"/>
            </a:endParaRPr>
          </a:p>
        </p:txBody>
      </p:sp>
      <p:sp>
        <p:nvSpPr>
          <p:cNvPr id="13319" name="TextBox 7"/>
          <p:cNvSpPr txBox="1">
            <a:spLocks noChangeArrowheads="1"/>
          </p:cNvSpPr>
          <p:nvPr/>
        </p:nvSpPr>
        <p:spPr bwMode="auto">
          <a:xfrm>
            <a:off x="1369219" y="11503424"/>
            <a:ext cx="85471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Texto em tópicos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Evitar parágrafos extensos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err="1" smtClean="0"/>
              <a:t>Xxxxxxxxxxx</a:t>
            </a:r>
            <a:endParaRPr lang="pt-BR" sz="4000" b="1" dirty="0" smtClean="0"/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err="1" smtClean="0"/>
              <a:t>Xxxxxxxxxxx</a:t>
            </a:r>
            <a:endParaRPr lang="pt-BR" sz="4000" b="1" dirty="0" smtClean="0"/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err="1" smtClean="0"/>
              <a:t>Xxxxxxxxxxx</a:t>
            </a:r>
            <a:endParaRPr lang="pt-BR" sz="4000" b="1" dirty="0">
              <a:cs typeface="Arial" pitchFamily="34" charset="0"/>
            </a:endParaRPr>
          </a:p>
        </p:txBody>
      </p:sp>
      <p:sp>
        <p:nvSpPr>
          <p:cNvPr id="13320" name="TextBox 8"/>
          <p:cNvSpPr txBox="1">
            <a:spLocks noChangeArrowheads="1"/>
          </p:cNvSpPr>
          <p:nvPr/>
        </p:nvSpPr>
        <p:spPr bwMode="auto">
          <a:xfrm>
            <a:off x="1369219" y="23959070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u="sng" dirty="0" err="1">
                <a:cs typeface="Arial" pitchFamily="34" charset="0"/>
              </a:rPr>
              <a:t>Objetivo</a:t>
            </a:r>
            <a:endParaRPr lang="en-US" sz="4000" b="1" u="sng" dirty="0">
              <a:cs typeface="Arial" pitchFamily="34" charset="0"/>
            </a:endParaRPr>
          </a:p>
        </p:txBody>
      </p:sp>
      <p:sp>
        <p:nvSpPr>
          <p:cNvPr id="13321" name="TextBox 9"/>
          <p:cNvSpPr txBox="1">
            <a:spLocks noChangeArrowheads="1"/>
          </p:cNvSpPr>
          <p:nvPr/>
        </p:nvSpPr>
        <p:spPr bwMode="auto">
          <a:xfrm>
            <a:off x="1369219" y="25367437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pt-BR" sz="4000" b="1" dirty="0" smtClean="0"/>
              <a:t>Colocar aqui o objetivo do estudo</a:t>
            </a:r>
            <a:endParaRPr lang="pt-BR" sz="4000" b="1" dirty="0">
              <a:cs typeface="Arial" pitchFamily="34" charset="0"/>
            </a:endParaRPr>
          </a:p>
        </p:txBody>
      </p:sp>
      <p:sp>
        <p:nvSpPr>
          <p:cNvPr id="13322" name="TextBox 16"/>
          <p:cNvSpPr txBox="1">
            <a:spLocks noChangeArrowheads="1"/>
          </p:cNvSpPr>
          <p:nvPr/>
        </p:nvSpPr>
        <p:spPr bwMode="auto">
          <a:xfrm>
            <a:off x="1369219" y="29166903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u="sng" dirty="0" err="1" smtClean="0">
                <a:cs typeface="Arial" pitchFamily="34" charset="0"/>
              </a:rPr>
              <a:t>Métodos</a:t>
            </a:r>
            <a:endParaRPr lang="en-US" sz="4000" b="1" u="sng" dirty="0">
              <a:cs typeface="Arial" pitchFamily="34" charset="0"/>
            </a:endParaRPr>
          </a:p>
        </p:txBody>
      </p:sp>
      <p:sp>
        <p:nvSpPr>
          <p:cNvPr id="13323" name="TextBox 17"/>
          <p:cNvSpPr txBox="1">
            <a:spLocks noChangeArrowheads="1"/>
          </p:cNvSpPr>
          <p:nvPr/>
        </p:nvSpPr>
        <p:spPr bwMode="auto">
          <a:xfrm>
            <a:off x="1369219" y="30143215"/>
            <a:ext cx="85471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Tipo de estudo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Local e período do estudo 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Fontes de dados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Definições (se necessário)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Análises estatísticas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Programas utilizados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Aspectos éticos</a:t>
            </a:r>
          </a:p>
        </p:txBody>
      </p:sp>
      <p:sp>
        <p:nvSpPr>
          <p:cNvPr id="13324" name="TextBox 18"/>
          <p:cNvSpPr txBox="1">
            <a:spLocks noChangeArrowheads="1"/>
          </p:cNvSpPr>
          <p:nvPr/>
        </p:nvSpPr>
        <p:spPr bwMode="auto">
          <a:xfrm>
            <a:off x="11578432" y="10704984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u="sng" dirty="0" err="1">
                <a:cs typeface="Arial" pitchFamily="34" charset="0"/>
              </a:rPr>
              <a:t>Resultados</a:t>
            </a:r>
            <a:r>
              <a:rPr lang="en-US" sz="4000" b="1" u="sng" dirty="0">
                <a:cs typeface="Arial" pitchFamily="34" charset="0"/>
              </a:rPr>
              <a:t> </a:t>
            </a:r>
          </a:p>
        </p:txBody>
      </p:sp>
      <p:sp>
        <p:nvSpPr>
          <p:cNvPr id="13325" name="TextBox 19"/>
          <p:cNvSpPr txBox="1">
            <a:spLocks noChangeArrowheads="1"/>
          </p:cNvSpPr>
          <p:nvPr/>
        </p:nvSpPr>
        <p:spPr bwMode="auto">
          <a:xfrm>
            <a:off x="11578432" y="21959197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4000" b="1" dirty="0" smtClean="0">
                <a:cs typeface="Arial" pitchFamily="34" charset="0"/>
              </a:rPr>
              <a:t>Fig </a:t>
            </a:r>
            <a:r>
              <a:rPr lang="en-US" sz="4000" b="1" dirty="0">
                <a:cs typeface="Arial" pitchFamily="34" charset="0"/>
              </a:rPr>
              <a:t>1 – </a:t>
            </a:r>
            <a:r>
              <a:rPr lang="en-US" sz="4000" b="1" dirty="0" err="1" smtClean="0">
                <a:cs typeface="Arial" pitchFamily="34" charset="0"/>
              </a:rPr>
              <a:t>Título</a:t>
            </a:r>
            <a:r>
              <a:rPr lang="en-US" sz="4000" b="1" dirty="0" smtClean="0">
                <a:cs typeface="Arial" pitchFamily="34" charset="0"/>
              </a:rPr>
              <a:t>….. </a:t>
            </a:r>
            <a:r>
              <a:rPr lang="en-US" sz="4000" b="1" dirty="0" err="1">
                <a:cs typeface="Arial" pitchFamily="34" charset="0"/>
              </a:rPr>
              <a:t>Brasil</a:t>
            </a:r>
            <a:r>
              <a:rPr lang="en-US" sz="4000" b="1" dirty="0">
                <a:cs typeface="Arial" pitchFamily="34" charset="0"/>
              </a:rPr>
              <a:t>, 2010.</a:t>
            </a:r>
            <a:endParaRPr lang="pt-BR" sz="4000" b="1" dirty="0">
              <a:cs typeface="Arial" pitchFamily="34" charset="0"/>
            </a:endParaRPr>
          </a:p>
        </p:txBody>
      </p:sp>
      <p:sp>
        <p:nvSpPr>
          <p:cNvPr id="13326" name="TextBox 20"/>
          <p:cNvSpPr txBox="1">
            <a:spLocks noChangeArrowheads="1"/>
          </p:cNvSpPr>
          <p:nvPr/>
        </p:nvSpPr>
        <p:spPr bwMode="auto">
          <a:xfrm>
            <a:off x="22397244" y="28968972"/>
            <a:ext cx="85486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u="sng" dirty="0" err="1">
                <a:cs typeface="Arial" pitchFamily="34" charset="0"/>
              </a:rPr>
              <a:t>Conclusão</a:t>
            </a:r>
            <a:endParaRPr lang="en-US" sz="4000" b="1" u="sng" dirty="0">
              <a:cs typeface="Arial" pitchFamily="34" charset="0"/>
            </a:endParaRPr>
          </a:p>
        </p:txBody>
      </p:sp>
      <p:sp>
        <p:nvSpPr>
          <p:cNvPr id="13327" name="TextBox 21"/>
          <p:cNvSpPr txBox="1">
            <a:spLocks noChangeArrowheads="1"/>
          </p:cNvSpPr>
          <p:nvPr/>
        </p:nvSpPr>
        <p:spPr bwMode="auto">
          <a:xfrm>
            <a:off x="22397244" y="29848447"/>
            <a:ext cx="85486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err="1" smtClean="0"/>
              <a:t>Xxxxxxxxxxxxx</a:t>
            </a:r>
            <a:r>
              <a:rPr lang="pt-BR" sz="4000" b="1" dirty="0" smtClean="0"/>
              <a:t>. </a:t>
            </a:r>
            <a:endParaRPr lang="pt-BR" sz="4000" b="1" dirty="0" smtClean="0"/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4000" b="1" dirty="0" smtClean="0"/>
              <a:t>Recomenda-se </a:t>
            </a:r>
            <a:r>
              <a:rPr lang="pt-BR" sz="4000" b="1" dirty="0" err="1" smtClean="0"/>
              <a:t>xxxxx</a:t>
            </a:r>
            <a:endParaRPr lang="pt-BR" sz="4000" b="1" dirty="0"/>
          </a:p>
        </p:txBody>
      </p:sp>
      <p:sp>
        <p:nvSpPr>
          <p:cNvPr id="25" name="TextBox 18"/>
          <p:cNvSpPr txBox="1">
            <a:spLocks noChangeArrowheads="1"/>
          </p:cNvSpPr>
          <p:nvPr/>
        </p:nvSpPr>
        <p:spPr bwMode="auto">
          <a:xfrm>
            <a:off x="22462930" y="10713006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u="sng" dirty="0" err="1">
                <a:cs typeface="Arial" pitchFamily="34" charset="0"/>
              </a:rPr>
              <a:t>Resultados</a:t>
            </a:r>
            <a:r>
              <a:rPr lang="en-US" sz="4000" b="1" u="sng" dirty="0">
                <a:cs typeface="Arial" pitchFamily="34" charset="0"/>
              </a:rPr>
              <a:t> </a:t>
            </a:r>
          </a:p>
        </p:txBody>
      </p:sp>
      <p:sp>
        <p:nvSpPr>
          <p:cNvPr id="26" name="TextBox 19"/>
          <p:cNvSpPr txBox="1">
            <a:spLocks noChangeArrowheads="1"/>
          </p:cNvSpPr>
          <p:nvPr/>
        </p:nvSpPr>
        <p:spPr bwMode="auto">
          <a:xfrm>
            <a:off x="22462930" y="11783398"/>
            <a:ext cx="8547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4000" b="1" dirty="0" smtClean="0">
                <a:cs typeface="Arial" pitchFamily="34" charset="0"/>
              </a:rPr>
              <a:t>Fig 3 </a:t>
            </a:r>
            <a:r>
              <a:rPr lang="en-US" sz="4000" b="1" dirty="0">
                <a:cs typeface="Arial" pitchFamily="34" charset="0"/>
              </a:rPr>
              <a:t>– </a:t>
            </a:r>
            <a:r>
              <a:rPr lang="en-US" sz="4000" b="1" dirty="0" err="1" smtClean="0">
                <a:cs typeface="Arial" pitchFamily="34" charset="0"/>
              </a:rPr>
              <a:t>Título</a:t>
            </a:r>
            <a:r>
              <a:rPr lang="en-US" sz="4000" b="1" dirty="0" smtClean="0">
                <a:cs typeface="Arial" pitchFamily="34" charset="0"/>
              </a:rPr>
              <a:t>….. </a:t>
            </a:r>
            <a:r>
              <a:rPr lang="en-US" sz="4000" b="1" dirty="0" err="1">
                <a:cs typeface="Arial" pitchFamily="34" charset="0"/>
              </a:rPr>
              <a:t>Brasil</a:t>
            </a:r>
            <a:r>
              <a:rPr lang="en-US" sz="4000" b="1" dirty="0">
                <a:cs typeface="Arial" pitchFamily="34" charset="0"/>
              </a:rPr>
              <a:t>, </a:t>
            </a:r>
            <a:r>
              <a:rPr lang="en-US" sz="4000" b="1" dirty="0" smtClean="0">
                <a:cs typeface="Arial" pitchFamily="34" charset="0"/>
              </a:rPr>
              <a:t>2013.</a:t>
            </a:r>
            <a:endParaRPr lang="pt-BR" sz="4000" b="1" dirty="0">
              <a:cs typeface="Arial" pitchFamily="34" charset="0"/>
            </a:endParaRPr>
          </a:p>
        </p:txBody>
      </p:sp>
      <p:sp>
        <p:nvSpPr>
          <p:cNvPr id="27" name="TextBox 19"/>
          <p:cNvSpPr txBox="1">
            <a:spLocks noChangeArrowheads="1"/>
          </p:cNvSpPr>
          <p:nvPr/>
        </p:nvSpPr>
        <p:spPr bwMode="auto">
          <a:xfrm>
            <a:off x="11546350" y="11748449"/>
            <a:ext cx="85471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4000" b="1" dirty="0" smtClean="0">
                <a:cs typeface="Arial" pitchFamily="34" charset="0"/>
              </a:rPr>
              <a:t>Tab </a:t>
            </a:r>
            <a:r>
              <a:rPr lang="en-US" sz="4000" b="1" dirty="0">
                <a:cs typeface="Arial" pitchFamily="34" charset="0"/>
              </a:rPr>
              <a:t>1 – </a:t>
            </a:r>
            <a:r>
              <a:rPr lang="en-US" sz="4000" b="1" dirty="0" err="1" smtClean="0">
                <a:cs typeface="Arial" pitchFamily="34" charset="0"/>
              </a:rPr>
              <a:t>Título</a:t>
            </a:r>
            <a:r>
              <a:rPr lang="en-US" sz="4000" b="1" dirty="0" smtClean="0">
                <a:cs typeface="Arial" pitchFamily="34" charset="0"/>
              </a:rPr>
              <a:t> </a:t>
            </a:r>
            <a:r>
              <a:rPr lang="en-US" sz="4000" b="1" dirty="0" err="1" smtClean="0">
                <a:cs typeface="Arial" pitchFamily="34" charset="0"/>
              </a:rPr>
              <a:t>somente</a:t>
            </a:r>
            <a:r>
              <a:rPr lang="en-US" sz="4000" b="1" dirty="0" smtClean="0">
                <a:cs typeface="Arial" pitchFamily="34" charset="0"/>
              </a:rPr>
              <a:t> …. </a:t>
            </a:r>
            <a:r>
              <a:rPr lang="en-US" sz="4000" b="1" dirty="0" err="1">
                <a:cs typeface="Arial" pitchFamily="34" charset="0"/>
              </a:rPr>
              <a:t>Brasil</a:t>
            </a:r>
            <a:r>
              <a:rPr lang="en-US" sz="4000" b="1" dirty="0">
                <a:cs typeface="Arial" pitchFamily="34" charset="0"/>
              </a:rPr>
              <a:t>, </a:t>
            </a:r>
            <a:r>
              <a:rPr lang="en-US" sz="4000" b="1" dirty="0" smtClean="0">
                <a:cs typeface="Arial" pitchFamily="34" charset="0"/>
              </a:rPr>
              <a:t>2013.</a:t>
            </a:r>
            <a:endParaRPr lang="pt-BR" sz="4000" b="1" dirty="0"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117527"/>
              </p:ext>
            </p:extLst>
          </p:nvPr>
        </p:nvGraphicFramePr>
        <p:xfrm>
          <a:off x="11578432" y="13317998"/>
          <a:ext cx="8547100" cy="7308965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4153891"/>
                <a:gridCol w="3150461"/>
                <a:gridCol w="1242748"/>
              </a:tblGrid>
              <a:tr h="725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Variáveis</a:t>
                      </a:r>
                      <a:endParaRPr lang="pt-BR" sz="3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pt-BR" sz="3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3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5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2.819.049.893 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75,4</a:t>
                      </a:r>
                      <a:endParaRPr lang="pt-BR" sz="3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5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136.764.408 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</a:t>
                      </a:r>
                      <a:endParaRPr lang="pt-BR" sz="3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5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777.318.846 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20,8</a:t>
                      </a:r>
                      <a:endParaRPr lang="pt-BR" sz="3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5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424.817 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pt-BR" sz="3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5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600" b="1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XXXXX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6.037.325 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</a:t>
                      </a:r>
                      <a:endParaRPr lang="pt-BR" sz="3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5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3.739.595.289 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3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  <a:endParaRPr lang="pt-BR" sz="3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3" name="Gráfico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088097"/>
              </p:ext>
            </p:extLst>
          </p:nvPr>
        </p:nvGraphicFramePr>
        <p:xfrm>
          <a:off x="11578432" y="23718099"/>
          <a:ext cx="8515018" cy="640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4" name="TextBox 19"/>
          <p:cNvSpPr txBox="1">
            <a:spLocks noChangeArrowheads="1"/>
          </p:cNvSpPr>
          <p:nvPr/>
        </p:nvSpPr>
        <p:spPr bwMode="auto">
          <a:xfrm>
            <a:off x="11923395" y="31211674"/>
            <a:ext cx="777009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4000" b="1" dirty="0" smtClean="0">
                <a:cs typeface="Arial" pitchFamily="34" charset="0"/>
              </a:rPr>
              <a:t>Fig 2 </a:t>
            </a:r>
            <a:r>
              <a:rPr lang="en-US" sz="4000" b="1" dirty="0">
                <a:cs typeface="Arial" pitchFamily="34" charset="0"/>
              </a:rPr>
              <a:t>– </a:t>
            </a:r>
            <a:r>
              <a:rPr lang="en-US" sz="4000" b="1" dirty="0" err="1" smtClean="0">
                <a:cs typeface="Arial" pitchFamily="34" charset="0"/>
              </a:rPr>
              <a:t>Título</a:t>
            </a:r>
            <a:r>
              <a:rPr lang="en-US" sz="4000" b="1" dirty="0" smtClean="0">
                <a:cs typeface="Arial" pitchFamily="34" charset="0"/>
              </a:rPr>
              <a:t>….. </a:t>
            </a:r>
            <a:r>
              <a:rPr lang="en-US" sz="4000" b="1" dirty="0" err="1">
                <a:cs typeface="Arial" pitchFamily="34" charset="0"/>
              </a:rPr>
              <a:t>Brasil</a:t>
            </a:r>
            <a:r>
              <a:rPr lang="en-US" sz="4000" b="1" dirty="0">
                <a:cs typeface="Arial" pitchFamily="34" charset="0"/>
              </a:rPr>
              <a:t>, 2010.</a:t>
            </a:r>
            <a:endParaRPr lang="pt-BR" sz="4000" b="1" dirty="0">
              <a:cs typeface="Arial" pitchFamily="34" charset="0"/>
            </a:endParaRPr>
          </a:p>
        </p:txBody>
      </p:sp>
      <p:graphicFrame>
        <p:nvGraphicFramePr>
          <p:cNvPr id="36" name="Gráfico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5852138"/>
              </p:ext>
            </p:extLst>
          </p:nvPr>
        </p:nvGraphicFramePr>
        <p:xfrm>
          <a:off x="11923394" y="33235793"/>
          <a:ext cx="7770091" cy="7471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Gráfico 36"/>
          <p:cNvGraphicFramePr/>
          <p:nvPr>
            <p:extLst>
              <p:ext uri="{D42A27DB-BD31-4B8C-83A1-F6EECF244321}">
                <p14:modId xmlns:p14="http://schemas.microsoft.com/office/powerpoint/2010/main" val="3731709338"/>
              </p:ext>
            </p:extLst>
          </p:nvPr>
        </p:nvGraphicFramePr>
        <p:xfrm>
          <a:off x="22462931" y="14084896"/>
          <a:ext cx="9051212" cy="13566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0" y="0"/>
            <a:ext cx="32404050" cy="549275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0" y="0"/>
            <a:ext cx="382588" cy="432054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8" name="Rectangle 204"/>
          <p:cNvSpPr>
            <a:spLocks noChangeArrowheads="1"/>
          </p:cNvSpPr>
          <p:nvPr/>
        </p:nvSpPr>
        <p:spPr bwMode="auto">
          <a:xfrm>
            <a:off x="32096075" y="47625"/>
            <a:ext cx="570077" cy="430911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0" y="42656125"/>
            <a:ext cx="32404050" cy="549275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" name="Rectangle 2"/>
          <p:cNvSpPr>
            <a:spLocks noChangeArrowheads="1"/>
          </p:cNvSpPr>
          <p:nvPr/>
        </p:nvSpPr>
        <p:spPr bwMode="auto">
          <a:xfrm>
            <a:off x="644005" y="9287248"/>
            <a:ext cx="31187231" cy="274638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41" name="Imagem 4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7004" y="1124072"/>
            <a:ext cx="3495635" cy="4386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Imagem 41" descr="C:\Users\Coord_02\Desktop\Atividades Bolsistas PPGSC\unnamed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0363" y="5648387"/>
            <a:ext cx="4502791" cy="286232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/>
          <p:cNvSpPr txBox="1"/>
          <p:nvPr/>
        </p:nvSpPr>
        <p:spPr>
          <a:xfrm>
            <a:off x="14598862" y="41684027"/>
            <a:ext cx="17184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000" b="1" dirty="0" smtClean="0"/>
              <a:t>E-mail do autor principal</a:t>
            </a:r>
            <a:r>
              <a:rPr lang="pt-BR" sz="4000" b="1" smtClean="0"/>
              <a:t>: </a:t>
            </a:r>
            <a:r>
              <a:rPr lang="pt-BR" sz="4000" b="1" smtClean="0">
                <a:solidFill>
                  <a:srgbClr val="000099"/>
                </a:solidFill>
              </a:rPr>
              <a:t>email@gmail.com</a:t>
            </a:r>
            <a:endParaRPr lang="pt-BR" sz="4000" dirty="0">
              <a:solidFill>
                <a:srgbClr val="000099"/>
              </a:solidFill>
            </a:endParaRPr>
          </a:p>
        </p:txBody>
      </p:sp>
      <p:sp>
        <p:nvSpPr>
          <p:cNvPr id="30" name="TextBox 19"/>
          <p:cNvSpPr txBox="1">
            <a:spLocks noChangeArrowheads="1"/>
          </p:cNvSpPr>
          <p:nvPr/>
        </p:nvSpPr>
        <p:spPr bwMode="auto">
          <a:xfrm>
            <a:off x="11964070" y="40650410"/>
            <a:ext cx="85471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b="1" dirty="0" err="1" smtClean="0">
                <a:cs typeface="Arial" pitchFamily="34" charset="0"/>
              </a:rPr>
              <a:t>Fonte</a:t>
            </a:r>
            <a:r>
              <a:rPr lang="en-US" sz="3200" b="1" dirty="0" smtClean="0">
                <a:cs typeface="Arial" pitchFamily="34" charset="0"/>
              </a:rPr>
              <a:t>: </a:t>
            </a:r>
            <a:endParaRPr lang="pt-BR" sz="3200" b="1" dirty="0">
              <a:cs typeface="Arial" pitchFamily="34" charset="0"/>
            </a:endParaRPr>
          </a:p>
        </p:txBody>
      </p:sp>
      <p:sp>
        <p:nvSpPr>
          <p:cNvPr id="31" name="TextBox 19"/>
          <p:cNvSpPr txBox="1">
            <a:spLocks noChangeArrowheads="1"/>
          </p:cNvSpPr>
          <p:nvPr/>
        </p:nvSpPr>
        <p:spPr bwMode="auto">
          <a:xfrm>
            <a:off x="11964070" y="30151574"/>
            <a:ext cx="85471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b="1" dirty="0" err="1" smtClean="0">
                <a:cs typeface="Arial" pitchFamily="34" charset="0"/>
              </a:rPr>
              <a:t>Fonte</a:t>
            </a:r>
            <a:r>
              <a:rPr lang="en-US" sz="3200" b="1" dirty="0" smtClean="0">
                <a:cs typeface="Arial" pitchFamily="34" charset="0"/>
              </a:rPr>
              <a:t>: </a:t>
            </a:r>
            <a:endParaRPr lang="pt-BR" sz="3200" b="1" dirty="0">
              <a:cs typeface="Arial" pitchFamily="34" charset="0"/>
            </a:endParaRPr>
          </a:p>
        </p:txBody>
      </p:sp>
      <p:sp>
        <p:nvSpPr>
          <p:cNvPr id="32" name="TextBox 19"/>
          <p:cNvSpPr txBox="1">
            <a:spLocks noChangeArrowheads="1"/>
          </p:cNvSpPr>
          <p:nvPr/>
        </p:nvSpPr>
        <p:spPr bwMode="auto">
          <a:xfrm>
            <a:off x="22967043" y="27651268"/>
            <a:ext cx="85471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b="1" dirty="0" err="1" smtClean="0">
                <a:cs typeface="Arial" pitchFamily="34" charset="0"/>
              </a:rPr>
              <a:t>Fonte</a:t>
            </a:r>
            <a:r>
              <a:rPr lang="en-US" sz="3200" b="1" dirty="0" smtClean="0">
                <a:cs typeface="Arial" pitchFamily="34" charset="0"/>
              </a:rPr>
              <a:t>: </a:t>
            </a:r>
            <a:endParaRPr lang="pt-BR" sz="3200" b="1" dirty="0">
              <a:cs typeface="Arial" pitchFamily="34" charset="0"/>
            </a:endParaRPr>
          </a:p>
        </p:txBody>
      </p:sp>
      <p:sp>
        <p:nvSpPr>
          <p:cNvPr id="43" name="TextBox 19"/>
          <p:cNvSpPr txBox="1">
            <a:spLocks noChangeArrowheads="1"/>
          </p:cNvSpPr>
          <p:nvPr/>
        </p:nvSpPr>
        <p:spPr bwMode="auto">
          <a:xfrm>
            <a:off x="11546350" y="20753087"/>
            <a:ext cx="85471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b="1" dirty="0" err="1" smtClean="0">
                <a:cs typeface="Arial" pitchFamily="34" charset="0"/>
              </a:rPr>
              <a:t>Fonte</a:t>
            </a:r>
            <a:r>
              <a:rPr lang="en-US" sz="3200" b="1" dirty="0" smtClean="0">
                <a:cs typeface="Arial" pitchFamily="34" charset="0"/>
              </a:rPr>
              <a:t>: </a:t>
            </a:r>
            <a:endParaRPr lang="pt-BR" sz="3200" b="1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157</Words>
  <Application>Microsoft Office PowerPoint</Application>
  <PresentationFormat>Personalizar</PresentationFormat>
  <Paragraphs>58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>Nucom_SVS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fabiano camilo</dc:creator>
  <cp:lastModifiedBy>Dell</cp:lastModifiedBy>
  <cp:revision>44</cp:revision>
  <dcterms:created xsi:type="dcterms:W3CDTF">2011-03-25T13:35:29Z</dcterms:created>
  <dcterms:modified xsi:type="dcterms:W3CDTF">2017-08-28T20:14:49Z</dcterms:modified>
</cp:coreProperties>
</file>